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64" y="160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A618C-D237-4FFE-972F-B8D4832F862D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DD17F-B4D4-4802-9E8C-16BFD2781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7202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D8A8F-C064-4373-BCCC-E0345EB8C599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E7F96-7E2A-434A-8FD3-70EA6338D2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0945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4CF9-BA18-4608-8271-D07377594575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6B185-AE93-45BF-93E8-F432333C0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293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16D3-0247-4641-AA45-90EA6042AF07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A3C46-8041-43F0-8EF0-C9C4B7E04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8858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3B81F-0DBD-42D2-BD68-638971049283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68AC9-BD48-462C-A35F-9CF1F023C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4318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3A6B2-8D26-4437-9BF3-9416A2037ADC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33FA8-F095-4C8F-8877-1B6E4C974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6224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246C-3093-460D-830F-E1A42CA25498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0827A-5078-4310-82F4-81F81539C8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3342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4F955-2174-4B49-A674-D3BFA4DC8815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5C58F-3FFB-4FD2-9817-264BBC369A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5116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2EBDB-EEB1-4F22-8529-A4ED5AE559C0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6C922-1166-4245-9672-0F787E5C6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7035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5628-4C19-477D-BE03-A62578BB1BB3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34228-564A-4309-8678-95ECB1091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0822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A1CA2-075F-4036-BBC6-941CC52E8060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1557-2F46-45BF-8303-A0D5955CC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1625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F233EB-985E-4347-9898-8A64947C5E92}" type="datetimeFigureOut">
              <a:rPr lang="en-US"/>
              <a:pPr>
                <a:defRPr/>
              </a:pPr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3DD71CA-90B6-4074-9C96-C56CDD7E2D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Owl Themed Newslett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935" y="0"/>
            <a:ext cx="7772400" cy="1005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28600" y="457200"/>
            <a:ext cx="7315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FF0066"/>
                </a:solidFill>
                <a:latin typeface="Maiandra GD" panose="020E0502030308020204" pitchFamily="34" charset="0"/>
              </a:rPr>
              <a:t>Mrs. </a:t>
            </a:r>
            <a:r>
              <a:rPr lang="en-US" altLang="en-US" sz="4000" dirty="0" smtClean="0">
                <a:solidFill>
                  <a:srgbClr val="FF0066"/>
                </a:solidFill>
                <a:latin typeface="Maiandra GD" panose="020E0502030308020204" pitchFamily="34" charset="0"/>
              </a:rPr>
              <a:t>Scofield’s Classroom </a:t>
            </a:r>
            <a:r>
              <a:rPr lang="en-US" altLang="en-US" sz="4000" dirty="0">
                <a:solidFill>
                  <a:srgbClr val="FF0066"/>
                </a:solidFill>
                <a:latin typeface="Maiandra GD" panose="020E0502030308020204" pitchFamily="34" charset="0"/>
              </a:rPr>
              <a:t>News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04800" y="2286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Maiandra GD" panose="020E0502030308020204" pitchFamily="34" charset="0"/>
              </a:rPr>
              <a:t>Oct. </a:t>
            </a:r>
            <a:r>
              <a:rPr lang="en-US" altLang="en-US" b="1" dirty="0" smtClean="0">
                <a:latin typeface="Maiandra GD" panose="020E0502030308020204" pitchFamily="34" charset="0"/>
              </a:rPr>
              <a:t>10-14</a:t>
            </a:r>
            <a:endParaRPr lang="en-US" altLang="en-US" b="1" dirty="0">
              <a:latin typeface="Maiandra GD" panose="020E0502030308020204" pitchFamily="34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609600" y="2347443"/>
            <a:ext cx="2438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 smtClean="0">
              <a:latin typeface="Maiandra GD" panose="020E050203030802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2021707" y="7301686"/>
            <a:ext cx="5181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1000" y="1386308"/>
            <a:ext cx="7086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dirty="0" smtClean="0">
                <a:solidFill>
                  <a:schemeClr val="accent3">
                    <a:lumMod val="75000"/>
                  </a:schemeClr>
                </a:solidFill>
                <a:latin typeface="Maiandra GD" panose="020E0502030308020204" pitchFamily="34" charset="0"/>
              </a:rPr>
              <a:t>Parent’s Signature :_____________________________</a:t>
            </a:r>
            <a:endParaRPr lang="en-US" altLang="en-US" sz="3200" dirty="0">
              <a:solidFill>
                <a:schemeClr val="accent3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9050" y="994946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solidFill>
                  <a:srgbClr val="9900CC"/>
                </a:solidFill>
                <a:latin typeface="Maiandra GD" panose="020E0502030308020204" pitchFamily="34" charset="0"/>
              </a:rPr>
              <a:t>Email:  sscofield@wc.k12.mo.us</a:t>
            </a:r>
            <a:endParaRPr lang="en-US" altLang="en-US" sz="2400" dirty="0">
              <a:solidFill>
                <a:srgbClr val="9900CC"/>
              </a:solidFill>
              <a:latin typeface="Maiandra GD" panose="020E0502030308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81200"/>
            <a:ext cx="2438400" cy="3662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56081"/>
            <a:ext cx="27432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erlin Sans FB" panose="020E0602020502020306" pitchFamily="34" charset="0"/>
                <a:ea typeface="SpottedTree" panose="02000603000000000000" pitchFamily="2" charset="0"/>
              </a:rPr>
              <a:t>Weekly Spelling Words</a:t>
            </a:r>
            <a:endParaRPr lang="en-US" sz="2000" dirty="0">
              <a:latin typeface="Berlin Sans FB" panose="020E0602020502020306" pitchFamily="34" charset="0"/>
              <a:ea typeface="SpottedTree" panose="020006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6781800"/>
            <a:ext cx="3505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6705600"/>
            <a:ext cx="320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erlin Sans FB" panose="020E0602020502020306" pitchFamily="34" charset="0"/>
                <a:ea typeface="SpottedTree" panose="02000603000000000000" pitchFamily="2" charset="0"/>
              </a:rPr>
              <a:t>Upcoming Events/Info</a:t>
            </a:r>
            <a:endParaRPr lang="en-US" sz="2400" dirty="0">
              <a:latin typeface="Berlin Sans FB" panose="020E0602020502020306" pitchFamily="34" charset="0"/>
              <a:ea typeface="SpottedTree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1981200"/>
            <a:ext cx="2713383" cy="81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994900"/>
              </p:ext>
            </p:extLst>
          </p:nvPr>
        </p:nvGraphicFramePr>
        <p:xfrm>
          <a:off x="495300" y="2663967"/>
          <a:ext cx="283182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305"/>
                <a:gridCol w="800819"/>
                <a:gridCol w="9877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soul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smoke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move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clue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fruit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lose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chose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stole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prove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produce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juice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drove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rescue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continue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issue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ego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argue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cruise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toll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*fourth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Berlin Sans FB" panose="020E0602020502020306" pitchFamily="34" charset="0"/>
                        </a:rPr>
                        <a:t>*course</a:t>
                      </a:r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3505200" y="2895600"/>
            <a:ext cx="37338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Comic Sans MS" panose="030F0702030302020204" pitchFamily="66" charset="0"/>
              </a:rPr>
              <a:t>Spelling:  </a:t>
            </a:r>
            <a:r>
              <a:rPr lang="en-US" altLang="en-US" dirty="0" smtClean="0">
                <a:latin typeface="Comic Sans MS" panose="030F0702030302020204" pitchFamily="66" charset="0"/>
              </a:rPr>
              <a:t>Test on Oct. </a:t>
            </a:r>
            <a:r>
              <a:rPr lang="en-US" altLang="en-US" dirty="0" smtClean="0">
                <a:latin typeface="Comic Sans MS" panose="030F0702030302020204" pitchFamily="66" charset="0"/>
              </a:rPr>
              <a:t>14</a:t>
            </a:r>
            <a:endParaRPr lang="en-US" altLang="en-US" dirty="0" smtClean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b="1" dirty="0" smtClean="0">
                <a:latin typeface="Comic Sans MS" panose="030F0702030302020204" pitchFamily="66" charset="0"/>
              </a:rPr>
              <a:t>Reading:  </a:t>
            </a:r>
            <a:r>
              <a:rPr lang="en-US" altLang="en-US" dirty="0" smtClean="0">
                <a:latin typeface="Comic Sans MS" panose="030F0702030302020204" pitchFamily="66" charset="0"/>
              </a:rPr>
              <a:t>End of Quarter Testing, Greek &amp; Latin Roots</a:t>
            </a:r>
            <a:endParaRPr lang="en-US" altLang="en-US" dirty="0" smtClean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b="1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b="1" dirty="0" smtClean="0">
                <a:latin typeface="Comic Sans MS" panose="030F0702030302020204" pitchFamily="66" charset="0"/>
              </a:rPr>
              <a:t>English:</a:t>
            </a:r>
            <a:r>
              <a:rPr lang="en-US" altLang="en-US" sz="1600" b="1" dirty="0" smtClean="0">
                <a:latin typeface="Comic Sans MS" panose="030F0702030302020204" pitchFamily="66" charset="0"/>
              </a:rPr>
              <a:t>  </a:t>
            </a:r>
            <a:r>
              <a:rPr lang="en-US" altLang="en-US" sz="1600" dirty="0" smtClean="0">
                <a:latin typeface="Comic Sans MS" panose="030F0702030302020204" pitchFamily="66" charset="0"/>
              </a:rPr>
              <a:t>Paragraph Writing</a:t>
            </a:r>
            <a:endParaRPr lang="en-US" altLang="en-US" sz="1700" dirty="0" smtClean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b="1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b="1" dirty="0" smtClean="0">
                <a:latin typeface="Comic Sans MS" panose="030F0702030302020204" pitchFamily="66" charset="0"/>
              </a:rPr>
              <a:t>Math:  </a:t>
            </a:r>
            <a:r>
              <a:rPr lang="en-US" altLang="en-US" sz="1600" dirty="0" smtClean="0">
                <a:latin typeface="Comic Sans MS" panose="030F0702030302020204" pitchFamily="66" charset="0"/>
              </a:rPr>
              <a:t>Multiplication &amp; Fractions,  </a:t>
            </a:r>
          </a:p>
          <a:p>
            <a:pPr eaLnBrk="1" hangingPunct="1"/>
            <a:r>
              <a:rPr lang="en-US" altLang="en-US" sz="1600" dirty="0" smtClean="0">
                <a:latin typeface="Comic Sans MS" panose="030F0702030302020204" pitchFamily="66" charset="0"/>
              </a:rPr>
              <a:t>               test on Wednesday</a:t>
            </a:r>
            <a:endParaRPr lang="en-US" altLang="en-US" dirty="0" smtClean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b="1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b="1" dirty="0" smtClean="0">
                <a:latin typeface="Comic Sans MS" panose="030F0702030302020204" pitchFamily="66" charset="0"/>
              </a:rPr>
              <a:t>Social Studies: </a:t>
            </a:r>
            <a:r>
              <a:rPr lang="en-US" altLang="en-US" sz="1400" dirty="0" smtClean="0">
                <a:latin typeface="Comic Sans MS" panose="030F0702030302020204" pitchFamily="66" charset="0"/>
              </a:rPr>
              <a:t>The English Colonies</a:t>
            </a:r>
          </a:p>
          <a:p>
            <a:pPr eaLnBrk="1" hangingPunct="1"/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b="1" dirty="0" smtClean="0">
                <a:latin typeface="Comic Sans MS" panose="030F0702030302020204" pitchFamily="66" charset="0"/>
              </a:rPr>
              <a:t>Science:  </a:t>
            </a:r>
            <a:r>
              <a:rPr lang="en-US" altLang="en-US" dirty="0" smtClean="0">
                <a:latin typeface="Comic Sans MS" panose="030F0702030302020204" pitchFamily="66" charset="0"/>
              </a:rPr>
              <a:t>Classifying Organisms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 smtClean="0">
              <a:latin typeface="Comic Sans MS" panose="030F0702030302020204" pitchFamily="66" charset="0"/>
            </a:endParaRPr>
          </a:p>
          <a:p>
            <a:pPr eaLnBrk="1" hangingPunct="1"/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1981200"/>
            <a:ext cx="27432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erlin Sans FB" panose="020E0602020502020306" pitchFamily="34" charset="0"/>
                <a:ea typeface="SpottedTree" panose="02000603000000000000" pitchFamily="2" charset="0"/>
              </a:rPr>
              <a:t>What we are Learning</a:t>
            </a:r>
            <a:endParaRPr lang="en-US" sz="2400" dirty="0">
              <a:latin typeface="Berlin Sans FB" panose="020E0602020502020306" pitchFamily="34" charset="0"/>
              <a:ea typeface="SpottedTree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7122855"/>
            <a:ext cx="5201891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NO SCHOOL MONDAY Oct. 10. </a:t>
            </a:r>
            <a:r>
              <a:rPr lang="en-US" sz="1600" dirty="0" smtClean="0">
                <a:latin typeface="Comic Sans MS" panose="030F0702030302020204" pitchFamily="66" charset="0"/>
              </a:rPr>
              <a:t>Teacher PD.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Thursday</a:t>
            </a:r>
            <a:r>
              <a:rPr lang="en-US" sz="1600" dirty="0" smtClean="0">
                <a:latin typeface="Comic Sans MS" panose="030F0702030302020204" pitchFamily="66" charset="0"/>
              </a:rPr>
              <a:t>, October </a:t>
            </a:r>
            <a:r>
              <a:rPr lang="en-US" sz="1600" dirty="0" smtClean="0">
                <a:latin typeface="Comic Sans MS" panose="030F0702030302020204" pitchFamily="66" charset="0"/>
              </a:rPr>
              <a:t>20 </a:t>
            </a:r>
            <a:r>
              <a:rPr lang="en-US" sz="1600" dirty="0" smtClean="0">
                <a:latin typeface="Comic Sans MS" panose="030F0702030302020204" pitchFamily="66" charset="0"/>
              </a:rPr>
              <a:t>= Parent/Teacher Conferences in the afternoon (</a:t>
            </a:r>
            <a:r>
              <a:rPr lang="en-US" sz="1600" dirty="0" smtClean="0">
                <a:latin typeface="Comic Sans MS" panose="030F0702030302020204" pitchFamily="66" charset="0"/>
              </a:rPr>
              <a:t>1:15-7).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Please send back confirmation sheet sent home today.</a:t>
            </a:r>
            <a:endParaRPr lang="en-US" sz="1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NO SCHOOL FRIDAY OCT. </a:t>
            </a:r>
            <a:r>
              <a:rPr lang="en-US" sz="1600" dirty="0" smtClean="0">
                <a:latin typeface="Comic Sans MS" panose="030F0702030302020204" pitchFamily="66" charset="0"/>
              </a:rPr>
              <a:t>21!!!</a:t>
            </a:r>
            <a:endParaRPr lang="en-US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mic Sans MS" panose="030F0702030302020204" pitchFamily="66" charset="0"/>
              </a:rPr>
              <a:t>Splash Math is a GREAT program kids can work on at home to improve their skills.</a:t>
            </a:r>
            <a:endParaRPr lang="en-US" sz="16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145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sscofield</cp:lastModifiedBy>
  <cp:revision>130</cp:revision>
  <dcterms:created xsi:type="dcterms:W3CDTF">2012-07-07T16:42:17Z</dcterms:created>
  <dcterms:modified xsi:type="dcterms:W3CDTF">2016-10-07T15:57:04Z</dcterms:modified>
</cp:coreProperties>
</file>